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6"/>
  </p:notesMasterIdLst>
  <p:handoutMasterIdLst>
    <p:handoutMasterId r:id="rId47"/>
  </p:handoutMasterIdLst>
  <p:sldIdLst>
    <p:sldId id="631" r:id="rId5"/>
    <p:sldId id="320" r:id="rId6"/>
    <p:sldId id="1899" r:id="rId7"/>
    <p:sldId id="1880" r:id="rId8"/>
    <p:sldId id="1882" r:id="rId9"/>
    <p:sldId id="1900" r:id="rId10"/>
    <p:sldId id="1896" r:id="rId11"/>
    <p:sldId id="487" r:id="rId12"/>
    <p:sldId id="1892" r:id="rId13"/>
    <p:sldId id="1893" r:id="rId14"/>
    <p:sldId id="1894" r:id="rId15"/>
    <p:sldId id="1901" r:id="rId16"/>
    <p:sldId id="579" r:id="rId17"/>
    <p:sldId id="299" r:id="rId18"/>
    <p:sldId id="1878" r:id="rId19"/>
    <p:sldId id="632" r:id="rId20"/>
    <p:sldId id="633" r:id="rId21"/>
    <p:sldId id="624" r:id="rId22"/>
    <p:sldId id="323" r:id="rId23"/>
    <p:sldId id="611" r:id="rId24"/>
    <p:sldId id="634" r:id="rId25"/>
    <p:sldId id="586" r:id="rId26"/>
    <p:sldId id="1870" r:id="rId27"/>
    <p:sldId id="1864" r:id="rId28"/>
    <p:sldId id="1897" r:id="rId29"/>
    <p:sldId id="532" r:id="rId30"/>
    <p:sldId id="568" r:id="rId31"/>
    <p:sldId id="548" r:id="rId32"/>
    <p:sldId id="1849" r:id="rId33"/>
    <p:sldId id="1848" r:id="rId34"/>
    <p:sldId id="1851" r:id="rId35"/>
    <p:sldId id="1850" r:id="rId36"/>
    <p:sldId id="1862" r:id="rId37"/>
    <p:sldId id="1898" r:id="rId38"/>
    <p:sldId id="1845" r:id="rId39"/>
    <p:sldId id="1847" r:id="rId40"/>
    <p:sldId id="1852" r:id="rId41"/>
    <p:sldId id="271" r:id="rId42"/>
    <p:sldId id="1853" r:id="rId43"/>
    <p:sldId id="1859" r:id="rId44"/>
    <p:sldId id="1858" r:id="rId4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6" autoAdjust="0"/>
    <p:restoredTop sz="82336" autoAdjust="0"/>
  </p:normalViewPr>
  <p:slideViewPr>
    <p:cSldViewPr snapToGrid="0" showGuides="1">
      <p:cViewPr varScale="1">
        <p:scale>
          <a:sx n="103" d="100"/>
          <a:sy n="103" d="100"/>
        </p:scale>
        <p:origin x="588" y="1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4/24/2024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4/24/2024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linux-test-project/lcov"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ompFUSE/DCA" TargetMode="External"/><Relationship Id="rId7" Type="http://schemas.openxmlformats.org/officeDocument/2006/relationships/hyperlink" Target="https://docs.github.com/en/actions/using-jobs/running-jobs-in-a-container"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supercontainers.github.io/sc20-tutorial/07.spack/index.html" TargetMode="External"/><Relationship Id="rId5" Type="http://schemas.openxmlformats.org/officeDocument/2006/relationships/hyperlink" Target="https://spack.readthedocs.io/en/latest/containers.html" TargetMode="External"/><Relationship Id="rId4" Type="http://schemas.openxmlformats.org/officeDocument/2006/relationships/hyperlink" Target="https://docs.docker.com/build/ci/"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CP-WarpX/WarpX"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cristianadam.eu/20200113/speeding-up-c-plus-plus-github-actions-using-ccach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tomasfarias.dev/posts/sphinx-docs-with-poetry-and-github-p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bssw.io/blog_posts/bright-spots-team-experiences-implementing-continuous-integr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37/19M128435X"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2800"/>
              </a:spcBef>
            </a:pPr>
            <a:r>
              <a:rPr lang="en-US" sz="2000" dirty="0"/>
              <a:t>Better Scientific Software tutorial @ ISC23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Greg Watson (ORNL),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242F3BB-B082-BB61-25D8-D2E1ABED751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44145"/>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57975"/>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69332"/>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00775"/>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43575"/>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69441"/>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78374"/>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43465"/>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35574"/>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20032"/>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11098"/>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095041"/>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03501"/>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74434"/>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18104"/>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60398"/>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40118"/>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Start from a good testing framework</a:t>
            </a:r>
          </a:p>
          <a:p>
            <a:r>
              <a:rPr lang="en-US" dirty="0"/>
              <a:t>Integrate into your development workflow</a:t>
            </a:r>
          </a:p>
          <a:p>
            <a:r>
              <a:rPr lang="en-US" dirty="0"/>
              <a:t>Adding more tests: Does this test add value?</a:t>
            </a:r>
          </a:p>
          <a:p>
            <a:pPr lvl="1"/>
            <a:r>
              <a:rPr lang="en-US" dirty="0"/>
              <a:t>Simple </a:t>
            </a:r>
          </a:p>
          <a:p>
            <a:pPr lvl="1"/>
            <a:r>
              <a:rPr lang="en-US" dirty="0"/>
              <a:t>Enable quick pin-pointing</a:t>
            </a:r>
          </a:p>
          <a:p>
            <a:pPr lvl="1"/>
            <a:r>
              <a:rPr lang="en-US" dirty="0"/>
              <a:t>Helpful for onboarding new developers.</a:t>
            </a:r>
          </a:p>
          <a:p>
            <a:pPr lvl="1"/>
            <a:r>
              <a:rPr lang="en-US" dirty="0"/>
              <a:t>Useful for scientific reviewers of this package and its results.</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300" dirty="0" err="1"/>
              <a:t>gcov</a:t>
            </a:r>
            <a:r>
              <a:rPr lang="en-US" sz="2300" dirty="0"/>
              <a:t>, go –coverage, etc.</a:t>
            </a:r>
          </a:p>
          <a:p>
            <a:pPr lvl="1"/>
            <a:r>
              <a:rPr lang="en-US" sz="1900" dirty="0"/>
              <a:t>-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Many ways to run/view coverage</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r>
            <a:r>
              <a:rPr lang="en-US"/>
              <a:t>at </a:t>
            </a:r>
            <a:r>
              <a:rPr lang="en-US">
                <a:hlinkClick r:id="rId3"/>
              </a:rPr>
              <a:t>https://github.com/linux-test-project/lcov</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hosted </a:t>
            </a:r>
            <a:r>
              <a:rPr lang="en-US" sz="2400" dirty="0" err="1"/>
              <a:t>codecov.io</a:t>
            </a:r>
            <a:r>
              <a:rPr lang="en-US" sz="2400" dirty="0"/>
              <a:t>/coveralls (C, C++, Fortran, ...)</a:t>
            </a:r>
          </a:p>
          <a:p>
            <a:pPr lvl="1"/>
            <a:r>
              <a:rPr lang="en-US" sz="2400" dirty="0"/>
              <a:t>Static Analysis: clang-tidy (only C, C++)</a:t>
            </a:r>
          </a:p>
          <a:p>
            <a:pPr lvl="1"/>
            <a:r>
              <a:rPr lang="en-US" sz="2400" dirty="0"/>
              <a:t>LLVM </a:t>
            </a:r>
            <a:r>
              <a:rPr lang="en-US" sz="2400" dirty="0" err="1"/>
              <a:t>UndefinedBehaviorSanitizer</a:t>
            </a:r>
            <a:r>
              <a:rPr lang="en-US" sz="2400" dirty="0"/>
              <a:t>, profile-guided optimizations, and more</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mypy</a:t>
            </a:r>
            <a:r>
              <a:rPr lang="en-US" sz="2400" dirty="0"/>
              <a:t>,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Summary: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a:hlinkClick r:id="rId3"/>
              </a:rPr>
              <a:t>github.com/</a:t>
            </a:r>
            <a:r>
              <a:rPr lang="en-US" dirty="0" err="1">
                <a:hlinkClick r:id="rId3"/>
              </a:rPr>
              <a:t>CompFUSE</a:t>
            </a:r>
            <a:r>
              <a:rPr lang="en-US" dirty="0">
                <a:hlinkClick r:id="rId3"/>
              </a:rPr>
              <a:t>/DCA </a:t>
            </a:r>
            <a:r>
              <a:rPr lang="en-US" dirty="0"/>
              <a:t>–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4"/>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5"/>
              </a:rPr>
              <a:t>https://spack.readthedocs.io/en/latest/containers.html</a:t>
            </a:r>
            <a:endParaRPr lang="en-US" dirty="0"/>
          </a:p>
          <a:p>
            <a:pPr>
              <a:spcBef>
                <a:spcPts val="400"/>
              </a:spcBef>
            </a:pPr>
            <a:r>
              <a:rPr lang="en-US" dirty="0">
                <a:hlinkClick r:id="rId6"/>
              </a:rPr>
              <a:t>https://supercontainers.github.io/sc20-tutorial/07.spack/index.html</a:t>
            </a:r>
            <a:r>
              <a:rPr lang="en-US" dirty="0"/>
              <a:t> </a:t>
            </a:r>
          </a:p>
          <a:p>
            <a:pPr>
              <a:spcBef>
                <a:spcPts val="400"/>
              </a:spcBef>
            </a:pPr>
            <a:r>
              <a:rPr lang="en-US" dirty="0">
                <a:hlinkClick r:id="rId7"/>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a:hlinkClick r:id="rId3"/>
              </a:rPr>
              <a:t>github.com/ECP-</a:t>
            </a:r>
            <a:r>
              <a:rPr lang="en-US" dirty="0" err="1">
                <a:hlinkClick r:id="rId3"/>
              </a:rPr>
              <a:t>WarpX</a:t>
            </a:r>
            <a:r>
              <a:rPr lang="en-US" dirty="0">
                <a:hlinkClick r:id="rId3"/>
              </a:rPr>
              <a:t>/</a:t>
            </a:r>
            <a:r>
              <a:rPr lang="en-US" dirty="0" err="1">
                <a:hlinkClick r:id="rId3"/>
              </a:rPr>
              <a:t>WarpX</a:t>
            </a:r>
            <a:r>
              <a:rPr lang="en-US" dirty="0">
                <a:hlinkClick r:id="rId3"/>
              </a:rPr>
              <a:t> </a:t>
            </a:r>
            <a:r>
              <a:rPr lang="en-US" dirty="0"/>
              <a:t>–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4"/>
              </a:rPr>
              <a:t>https://cristianadam.eu/20200113/speeding-up-c-plus-plus-github-actions-using-</a:t>
            </a:r>
            <a:r>
              <a:rPr lang="en-US" b="1" dirty="0">
                <a:hlinkClick r:id="rId4"/>
              </a:rPr>
              <a:t>ccache</a:t>
            </a:r>
            <a:r>
              <a:rPr lang="en-US" dirty="0">
                <a:hlinkClick r:id="rId4"/>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4"/>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https://warpx.readthedocs.io/</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t>
            </a:r>
            <a:r>
              <a:rPr lang="en-US" dirty="0" err="1">
                <a:solidFill>
                  <a:schemeClr val="bg1"/>
                </a:solidFill>
                <a:hlinkClick r:id="rId4">
                  <a:extLst>
                    <a:ext uri="{A12FA001-AC4F-418D-AE19-62706E023703}">
                      <ahyp:hlinkClr xmlns:ahyp="http://schemas.microsoft.com/office/drawing/2018/hyperlinkcolor" val="tx"/>
                    </a:ext>
                  </a:extLst>
                </a:hlinkClick>
              </a:rPr>
              <a:t>bssw.io</a:t>
            </a:r>
            <a:r>
              <a:rPr lang="en-US" dirty="0">
                <a:solidFill>
                  <a:schemeClr val="bg1"/>
                </a:solidFill>
                <a:hlinkClick r:id="rId4">
                  <a:extLst>
                    <a:ext uri="{A12FA001-AC4F-418D-AE19-62706E023703}">
                      <ahyp:hlinkClr xmlns:ahyp="http://schemas.microsoft.com/office/drawing/2018/hyperlinkcolor" val="tx"/>
                    </a:ext>
                  </a:extLst>
                </a:hlinkClick>
              </a:rPr>
              <a:t>/</a:t>
            </a:r>
            <a:r>
              <a:rPr lang="en-US" dirty="0" err="1">
                <a:solidFill>
                  <a:schemeClr val="bg1"/>
                </a:solidFill>
                <a:hlinkClick r:id="rId4">
                  <a:extLst>
                    <a:ext uri="{A12FA001-AC4F-418D-AE19-62706E023703}">
                      <ahyp:hlinkClr xmlns:ahyp="http://schemas.microsoft.com/office/drawing/2018/hyperlinkcolor" val="tx"/>
                    </a:ext>
                  </a:extLst>
                </a:hlinkClick>
              </a:rPr>
              <a:t>blog_posts</a:t>
            </a:r>
            <a:r>
              <a:rPr lang="en-US" dirty="0">
                <a:solidFill>
                  <a:schemeClr val="bg1"/>
                </a:solidFill>
                <a:hlinkClick r:id="rId4">
                  <a:extLst>
                    <a:ext uri="{A12FA001-AC4F-418D-AE19-62706E023703}">
                      <ahyp:hlinkClr xmlns:ahyp="http://schemas.microsoft.com/office/drawing/2018/hyperlinkcolor" val="tx"/>
                    </a:ext>
                  </a:extLst>
                </a:hlinkClick>
              </a:rPr>
              <a:t>/bright-spots-team-experiences-implementing-continuous-integration</a:t>
            </a:r>
            <a:endParaRPr lang="en-US" dirty="0">
              <a:solidFill>
                <a:schemeClr val="bg1"/>
              </a:solidFill>
            </a:endParaRPr>
          </a:p>
        </p:txBody>
      </p:sp>
    </p:spTree>
    <p:extLst>
      <p:ext uri="{BB962C8B-B14F-4D97-AF65-F5344CB8AC3E}">
        <p14:creationId xmlns:p14="http://schemas.microsoft.com/office/powerpoint/2010/main" val="204019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0C1FB8-6020-BCD0-4FB1-A9813EC2B9E4}"/>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3"/>
              </a:rPr>
              <a:t>10.1137/19M128435X</a:t>
            </a:r>
            <a:endParaRPr lang="en-US" sz="1200" dirty="0">
              <a:latin typeface="Times New Roman" panose="02020603050405020304" pitchFamily="18" charset="0"/>
              <a:cs typeface="Times New Roman" panose="02020603050405020304" pitchFamily="18" charset="0"/>
            </a:endParaRPr>
          </a:p>
        </p:txBody>
      </p:sp>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447929" y="987948"/>
            <a:ext cx="6358800" cy="5458572"/>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grpSp>
        <p:nvGrpSpPr>
          <p:cNvPr id="13" name="Group 12">
            <a:extLst>
              <a:ext uri="{FF2B5EF4-FFF2-40B4-BE49-F238E27FC236}">
                <a16:creationId xmlns:a16="http://schemas.microsoft.com/office/drawing/2014/main" id="{115CA004-16B8-AE11-2313-FCB23B56617A}"/>
              </a:ext>
            </a:extLst>
          </p:cNvPr>
          <p:cNvGrpSpPr/>
          <p:nvPr/>
        </p:nvGrpSpPr>
        <p:grpSpPr>
          <a:xfrm>
            <a:off x="6308805" y="395129"/>
            <a:ext cx="5930015" cy="3510000"/>
            <a:chOff x="6113768" y="1438962"/>
            <a:chExt cx="5930015" cy="3510000"/>
          </a:xfrm>
        </p:grpSpPr>
        <p:pic>
          <p:nvPicPr>
            <p:cNvPr id="4" name="Graphic 3">
              <a:extLst>
                <a:ext uri="{FF2B5EF4-FFF2-40B4-BE49-F238E27FC236}">
                  <a16:creationId xmlns:a16="http://schemas.microsoft.com/office/drawing/2014/main" id="{B129B11F-EE76-17CA-354F-C1CB5ADF7BEB}"/>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5" name="TextBox 4">
              <a:extLst>
                <a:ext uri="{FF2B5EF4-FFF2-40B4-BE49-F238E27FC236}">
                  <a16:creationId xmlns:a16="http://schemas.microsoft.com/office/drawing/2014/main" id="{63BC78B0-51DF-7204-1737-0116F5772E3E}"/>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6" name="TextBox 5">
              <a:extLst>
                <a:ext uri="{FF2B5EF4-FFF2-40B4-BE49-F238E27FC236}">
                  <a16:creationId xmlns:a16="http://schemas.microsoft.com/office/drawing/2014/main" id="{3D16C612-1092-381A-A94E-FC62069D36A3}"/>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7" name="TextBox 6">
              <a:extLst>
                <a:ext uri="{FF2B5EF4-FFF2-40B4-BE49-F238E27FC236}">
                  <a16:creationId xmlns:a16="http://schemas.microsoft.com/office/drawing/2014/main" id="{923E8490-F835-0545-88DD-8E9D04BBEAE8}"/>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8" name="TextBox 7">
              <a:extLst>
                <a:ext uri="{FF2B5EF4-FFF2-40B4-BE49-F238E27FC236}">
                  <a16:creationId xmlns:a16="http://schemas.microsoft.com/office/drawing/2014/main" id="{5026DDFF-DE89-98D9-BF41-3896147A4843}"/>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9" name="Freeform: Shape 19">
              <a:extLst>
                <a:ext uri="{FF2B5EF4-FFF2-40B4-BE49-F238E27FC236}">
                  <a16:creationId xmlns:a16="http://schemas.microsoft.com/office/drawing/2014/main" id="{ACB1E5D6-A9FE-B94A-D4D3-370642B78B61}"/>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514C0280-7435-1795-D40A-DC2E59AEB531}"/>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11" name="Straight Arrow Connector 10">
              <a:extLst>
                <a:ext uri="{FF2B5EF4-FFF2-40B4-BE49-F238E27FC236}">
                  <a16:creationId xmlns:a16="http://schemas.microsoft.com/office/drawing/2014/main" id="{7A53C5C3-BE8A-D485-3CBF-9B69E4967C58}"/>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12" name="TextBox 11">
              <a:extLst>
                <a:ext uri="{FF2B5EF4-FFF2-40B4-BE49-F238E27FC236}">
                  <a16:creationId xmlns:a16="http://schemas.microsoft.com/office/drawing/2014/main" id="{B9284C0A-F789-376E-C7DF-3B9623C2D177}"/>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grpSp>
    </p:spTree>
    <p:extLst>
      <p:ext uri="{BB962C8B-B14F-4D97-AF65-F5344CB8AC3E}">
        <p14:creationId xmlns:p14="http://schemas.microsoft.com/office/powerpoint/2010/main" val="1192222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5563</TotalTime>
  <Words>6679</Words>
  <Application>Microsoft Office PowerPoint</Application>
  <PresentationFormat>Custom</PresentationFormat>
  <Paragraphs>560</Paragraphs>
  <Slides>41</Slides>
  <Notes>28</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Arial Black</vt:lpstr>
      <vt:lpstr>Calibri</vt:lpstr>
      <vt:lpstr>Computer Modern Serif</vt:lpstr>
      <vt:lpstr>Courier</vt:lpstr>
      <vt:lpstr>Liberation Sans</vt:lpstr>
      <vt:lpstr>Menlo</vt:lpstr>
      <vt:lpstr>Monaco</vt:lpstr>
      <vt:lpstr>Times New Roman</vt:lpstr>
      <vt:lpstr>Wingdings</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Python Example</vt:lpstr>
      <vt:lpstr>CMake Example</vt:lpstr>
      <vt:lpstr>Checking Code Coverage - Example https://github.com/bssw-tutorial/hello-numerical-world </vt:lpstr>
      <vt:lpstr>Graphical View of Gcov Output and Tutorials for Code Coverage </vt:lpstr>
      <vt:lpstr>Many ways to run/view coverage</vt:lpstr>
      <vt:lpstr>Going Further</vt:lpstr>
      <vt:lpstr>Building Test-suite</vt:lpstr>
      <vt:lpstr>Summary: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280</cp:revision>
  <cp:lastPrinted>2017-11-02T18:35:01Z</cp:lastPrinted>
  <dcterms:created xsi:type="dcterms:W3CDTF">2018-11-06T17:28:56Z</dcterms:created>
  <dcterms:modified xsi:type="dcterms:W3CDTF">2024-04-24T21:41:53Z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